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ED0AB-D025-4804-8CE9-D1F9CDD3EB21}" type="datetimeFigureOut">
              <a:rPr lang="ru-RU" smtClean="0"/>
              <a:pPr/>
              <a:t>11.03.2020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3A8B7-DC3B-4D00-9FCE-3E3C0153A76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63A8B7-DC3B-4D00-9FCE-3E3C0153A76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6A01DF2-AFA0-4168-987E-95B0616F044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6A01DF2-AFA0-4168-987E-95B0616F044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07905C3-CA89-46A1-83D9-A6504FF442AA}" type="datetimeFigureOut">
              <a:rPr lang="ru-RU" smtClean="0"/>
              <a:pPr/>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01DF2-AFA0-4168-987E-95B0616F044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07905C3-CA89-46A1-83D9-A6504FF442AA}" type="datetimeFigureOut">
              <a:rPr lang="ru-RU" smtClean="0"/>
              <a:pPr/>
              <a:t>11.03.2020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A01DF2-AFA0-4168-987E-95B0616F044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24744"/>
            <a:ext cx="8229600" cy="2304256"/>
          </a:xfrm>
        </p:spPr>
        <p:txBody>
          <a:bodyPr>
            <a:normAutofit/>
          </a:bodyPr>
          <a:lstStyle/>
          <a:p>
            <a:r>
              <a:rPr lang="ru-RU" sz="7200" dirty="0" smtClean="0"/>
              <a:t>Портрет ветерана</a:t>
            </a:r>
            <a:endParaRPr lang="ru-RU" sz="7200" dirty="0"/>
          </a:p>
        </p:txBody>
      </p:sp>
      <p:sp>
        <p:nvSpPr>
          <p:cNvPr id="3" name="Подзаголовок 2"/>
          <p:cNvSpPr>
            <a:spLocks noGrp="1"/>
          </p:cNvSpPr>
          <p:nvPr>
            <p:ph type="subTitle" idx="1"/>
          </p:nvPr>
        </p:nvSpPr>
        <p:spPr>
          <a:xfrm>
            <a:off x="4716016" y="4077072"/>
            <a:ext cx="3960440" cy="2232248"/>
          </a:xfrm>
        </p:spPr>
        <p:txBody>
          <a:bodyPr>
            <a:normAutofit lnSpcReduction="10000"/>
          </a:bodyPr>
          <a:lstStyle/>
          <a:p>
            <a:r>
              <a:rPr lang="ru-RU" dirty="0"/>
              <a:t>Презентацию подготовил </a:t>
            </a:r>
          </a:p>
          <a:p>
            <a:r>
              <a:rPr lang="ru-RU" dirty="0"/>
              <a:t>Гурин </a:t>
            </a:r>
            <a:r>
              <a:rPr lang="ru-RU" dirty="0" smtClean="0"/>
              <a:t>Артём Викторович</a:t>
            </a:r>
            <a:endParaRPr lang="ru-RU" dirty="0"/>
          </a:p>
          <a:p>
            <a:r>
              <a:rPr lang="ru-RU" dirty="0"/>
              <a:t> </a:t>
            </a:r>
          </a:p>
        </p:txBody>
      </p:sp>
      <p:sp>
        <p:nvSpPr>
          <p:cNvPr id="6" name="Подзаголовок 2"/>
          <p:cNvSpPr txBox="1">
            <a:spLocks/>
          </p:cNvSpPr>
          <p:nvPr/>
        </p:nvSpPr>
        <p:spPr>
          <a:xfrm>
            <a:off x="755576" y="3933056"/>
            <a:ext cx="3744416" cy="2304256"/>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499992" y="548680"/>
            <a:ext cx="4392488" cy="5400600"/>
          </a:xfrm>
        </p:spPr>
        <p:txBody>
          <a:bodyPr>
            <a:normAutofit fontScale="92500"/>
          </a:bodyPr>
          <a:lstStyle/>
          <a:p>
            <a:pPr algn="ctr"/>
            <a:r>
              <a:rPr lang="ru-RU" sz="2400" dirty="0"/>
              <a:t>Батарея самоходных орудий лейтенанта Виноградова провела ряд успешных боёв, действуя в составе головного отряда 32 Смоленской </a:t>
            </a:r>
            <a:r>
              <a:rPr lang="ru-RU" sz="2400" dirty="0" err="1"/>
              <a:t>кавдивизии</a:t>
            </a:r>
            <a:r>
              <a:rPr lang="ru-RU" sz="2400" dirty="0"/>
              <a:t>, а затем сводной истребительной бригады в районах  </a:t>
            </a:r>
            <a:r>
              <a:rPr lang="ru-RU" sz="2400" dirty="0" err="1"/>
              <a:t>Ямово</a:t>
            </a:r>
            <a:r>
              <a:rPr lang="ru-RU" sz="2400" dirty="0"/>
              <a:t> – </a:t>
            </a:r>
            <a:r>
              <a:rPr lang="ru-RU" sz="2400" dirty="0" err="1"/>
              <a:t>Пурпе</a:t>
            </a:r>
            <a:r>
              <a:rPr lang="ru-RU" sz="2400" dirty="0"/>
              <a:t> – Буда. В этих боях батарея уничтожила: 3 танка, 2 противотанковых орудия, 8 пушек, 4 зенитных орудия, 5 бронетранспортёров, 3 зенитных пулемёта, 11автомашин, 115 подвод с грузами, более 60 солдат и офицеров и ещё около 100 солдат и офицеров взяли в плен.</a:t>
            </a:r>
          </a:p>
        </p:txBody>
      </p:sp>
      <p:pic>
        <p:nvPicPr>
          <p:cNvPr id="22530" name="Picture 2" descr="C:\Users\виктор\Downloads\1380489313_8-60.jpg"/>
          <p:cNvPicPr>
            <a:picLocks noChangeAspect="1" noChangeArrowheads="1"/>
          </p:cNvPicPr>
          <p:nvPr/>
        </p:nvPicPr>
        <p:blipFill>
          <a:blip r:embed="rId2" cstate="print"/>
          <a:srcRect t="5000"/>
          <a:stretch>
            <a:fillRect/>
          </a:stretch>
        </p:blipFill>
        <p:spPr bwMode="auto">
          <a:xfrm>
            <a:off x="323528" y="332656"/>
            <a:ext cx="4195887" cy="61206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220072" y="1196752"/>
            <a:ext cx="3456384" cy="4752528"/>
          </a:xfrm>
        </p:spPr>
        <p:txBody>
          <a:bodyPr>
            <a:normAutofit/>
          </a:bodyPr>
          <a:lstStyle/>
          <a:p>
            <a:pPr algn="ctr"/>
            <a:r>
              <a:rPr lang="ru-RU" sz="2400" dirty="0"/>
              <a:t>26 июня 1944 года в бою за деревню </a:t>
            </a:r>
            <a:r>
              <a:rPr lang="ru-RU" sz="2400" dirty="0" err="1"/>
              <a:t>Пурплево</a:t>
            </a:r>
            <a:r>
              <a:rPr lang="ru-RU" sz="2400" dirty="0"/>
              <a:t> </a:t>
            </a:r>
            <a:r>
              <a:rPr lang="ru-RU" sz="2400" dirty="0" err="1"/>
              <a:t>Сенненского</a:t>
            </a:r>
            <a:r>
              <a:rPr lang="ru-RU" sz="2400" dirty="0"/>
              <a:t> района Витебской области Лейтенант </a:t>
            </a:r>
          </a:p>
          <a:p>
            <a:pPr algn="ctr"/>
            <a:r>
              <a:rPr lang="ru-RU" sz="2400" dirty="0"/>
              <a:t>Виноградов Александр Александрович </a:t>
            </a:r>
          </a:p>
          <a:p>
            <a:pPr algn="ctr"/>
            <a:r>
              <a:rPr lang="ru-RU" sz="2400" dirty="0"/>
              <a:t>погиб смертью храбрых от осколка разорвавшегося фашистского снаряда. </a:t>
            </a:r>
          </a:p>
        </p:txBody>
      </p:sp>
      <p:pic>
        <p:nvPicPr>
          <p:cNvPr id="23554" name="Picture 2" descr="C:\Users\виктор\Pictures\мои\Александр Виноградов\Image13.tif"/>
          <p:cNvPicPr>
            <a:picLocks noChangeAspect="1" noChangeArrowheads="1"/>
          </p:cNvPicPr>
          <p:nvPr/>
        </p:nvPicPr>
        <p:blipFill>
          <a:blip r:embed="rId2" cstate="print"/>
          <a:srcRect l="5634" t="5882"/>
          <a:stretch>
            <a:fillRect/>
          </a:stretch>
        </p:blipFill>
        <p:spPr bwMode="auto">
          <a:xfrm>
            <a:off x="539552" y="692696"/>
            <a:ext cx="4127297" cy="52565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364088" y="476672"/>
            <a:ext cx="3528392" cy="5832648"/>
          </a:xfrm>
        </p:spPr>
        <p:txBody>
          <a:bodyPr>
            <a:normAutofit/>
          </a:bodyPr>
          <a:lstStyle/>
          <a:p>
            <a:pPr algn="ctr"/>
            <a:r>
              <a:rPr lang="ru-RU" sz="2400" dirty="0"/>
              <a:t>25 июля 1944года за образцовое выполнение боевых заданий Командования на фронте борьбы с немецкими захватчиками и проявленные при этом доблесть и мужество Лейтенант Виноградов Александр Александрович награждён орденом «Отечественной войны» </a:t>
            </a:r>
          </a:p>
          <a:p>
            <a:pPr algn="ctr"/>
            <a:r>
              <a:rPr lang="en-US" sz="2400" dirty="0"/>
              <a:t>I</a:t>
            </a:r>
            <a:r>
              <a:rPr lang="ru-RU" sz="2400" dirty="0"/>
              <a:t> степени </a:t>
            </a:r>
          </a:p>
          <a:p>
            <a:pPr algn="ctr"/>
            <a:r>
              <a:rPr lang="ru-RU" sz="2400" dirty="0"/>
              <a:t>посмертно.</a:t>
            </a:r>
          </a:p>
        </p:txBody>
      </p:sp>
      <p:pic>
        <p:nvPicPr>
          <p:cNvPr id="4" name="Picture 2" descr="C:\Users\виктор\Desktop\orde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1520" y="620688"/>
            <a:ext cx="5112568" cy="53963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331640" y="5805264"/>
            <a:ext cx="6552728" cy="1052736"/>
          </a:xfrm>
        </p:spPr>
        <p:txBody>
          <a:bodyPr>
            <a:normAutofit fontScale="92500" lnSpcReduction="10000"/>
          </a:bodyPr>
          <a:lstStyle/>
          <a:p>
            <a:pPr algn="ctr"/>
            <a:r>
              <a:rPr lang="ru-RU" sz="2400" dirty="0"/>
              <a:t>Похоронен Александр Виноградов в братской могиле на южной окраине деревни «</a:t>
            </a:r>
            <a:r>
              <a:rPr lang="ru-RU" sz="2400" dirty="0" err="1"/>
              <a:t>Пурплево</a:t>
            </a:r>
            <a:r>
              <a:rPr lang="ru-RU" sz="2400" dirty="0"/>
              <a:t>»	 </a:t>
            </a:r>
          </a:p>
        </p:txBody>
      </p:sp>
      <p:pic>
        <p:nvPicPr>
          <p:cNvPr id="24579" name="Picture 3" descr="C:\Users\виктор\Pictures\мои\Александр Виноградов\49.jpg"/>
          <p:cNvPicPr>
            <a:picLocks noChangeAspect="1" noChangeArrowheads="1"/>
          </p:cNvPicPr>
          <p:nvPr/>
        </p:nvPicPr>
        <p:blipFill>
          <a:blip r:embed="rId2" cstate="print"/>
          <a:srcRect/>
          <a:stretch>
            <a:fillRect/>
          </a:stretch>
        </p:blipFill>
        <p:spPr bwMode="auto">
          <a:xfrm>
            <a:off x="1163621" y="548680"/>
            <a:ext cx="6864763" cy="51485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004048" y="908720"/>
            <a:ext cx="4139952" cy="4968552"/>
          </a:xfrm>
        </p:spPr>
        <p:txBody>
          <a:bodyPr>
            <a:normAutofit fontScale="85000" lnSpcReduction="10000"/>
          </a:bodyPr>
          <a:lstStyle/>
          <a:p>
            <a:endParaRPr lang="ru-RU" sz="2400" dirty="0"/>
          </a:p>
          <a:p>
            <a:r>
              <a:rPr lang="ru-RU" sz="2400" dirty="0"/>
              <a:t>России выпало немало испытаний,</a:t>
            </a:r>
          </a:p>
          <a:p>
            <a:r>
              <a:rPr lang="ru-RU" sz="2400" dirty="0"/>
              <a:t>И среди них – с фашистами война.</a:t>
            </a:r>
          </a:p>
          <a:p>
            <a:r>
              <a:rPr lang="ru-RU" sz="2400" dirty="0"/>
              <a:t>Война, принесшая и горе, и страданье,</a:t>
            </a:r>
          </a:p>
          <a:p>
            <a:r>
              <a:rPr lang="ru-RU" sz="2400" dirty="0"/>
              <a:t>Война Священная, Великая война.</a:t>
            </a:r>
          </a:p>
          <a:p>
            <a:r>
              <a:rPr lang="ru-RU" sz="2400" dirty="0"/>
              <a:t>Мы не забудем подвиг наших дедов,</a:t>
            </a:r>
          </a:p>
          <a:p>
            <a:r>
              <a:rPr lang="ru-RU" sz="2400" dirty="0"/>
              <a:t>Освободивших от фашизма всю планету.</a:t>
            </a:r>
          </a:p>
          <a:p>
            <a:r>
              <a:rPr lang="ru-RU" sz="2400" dirty="0"/>
              <a:t>Ценой высокою оплачена Победа,</a:t>
            </a:r>
          </a:p>
          <a:p>
            <a:r>
              <a:rPr lang="ru-RU" sz="2400" dirty="0"/>
              <a:t>Навеки будем помнить мы об этом.	 </a:t>
            </a:r>
          </a:p>
        </p:txBody>
      </p:sp>
      <p:pic>
        <p:nvPicPr>
          <p:cNvPr id="25602" name="Picture 2" descr="C:\Users\виктор\Pictures\Новая папка\112___05\IMG_0101.JPG"/>
          <p:cNvPicPr>
            <a:picLocks noChangeAspect="1" noChangeArrowheads="1"/>
          </p:cNvPicPr>
          <p:nvPr/>
        </p:nvPicPr>
        <p:blipFill>
          <a:blip r:embed="rId2" cstate="print"/>
          <a:srcRect/>
          <a:stretch>
            <a:fillRect/>
          </a:stretch>
        </p:blipFill>
        <p:spPr bwMode="auto">
          <a:xfrm>
            <a:off x="323528" y="332656"/>
            <a:ext cx="4590302" cy="61206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иктор\Pictures\мои\Александр Виноградов\30.JPG"/>
          <p:cNvPicPr>
            <a:picLocks noGrp="1" noChangeAspect="1" noChangeArrowheads="1"/>
          </p:cNvPicPr>
          <p:nvPr>
            <p:ph idx="1"/>
          </p:nvPr>
        </p:nvPicPr>
        <p:blipFill>
          <a:blip r:embed="rId2" cstate="print">
            <a:lum contrast="20000"/>
          </a:blip>
          <a:srcRect l="7382" t="9439" r="6978" b="9844"/>
          <a:stretch>
            <a:fillRect/>
          </a:stretch>
        </p:blipFill>
        <p:spPr bwMode="auto">
          <a:xfrm rot="5400000">
            <a:off x="-398309" y="1270516"/>
            <a:ext cx="5908169" cy="4176464"/>
          </a:xfrm>
          <a:prstGeom prst="rect">
            <a:avLst/>
          </a:prstGeom>
          <a:noFill/>
          <a:scene3d>
            <a:camera prst="orthographicFront"/>
            <a:lightRig rig="threePt" dir="t"/>
          </a:scene3d>
          <a:sp3d>
            <a:bevelT/>
          </a:sp3d>
        </p:spPr>
      </p:pic>
      <p:sp>
        <p:nvSpPr>
          <p:cNvPr id="6" name="Подзаголовок 2"/>
          <p:cNvSpPr txBox="1">
            <a:spLocks/>
          </p:cNvSpPr>
          <p:nvPr/>
        </p:nvSpPr>
        <p:spPr>
          <a:xfrm>
            <a:off x="4283968" y="1556792"/>
            <a:ext cx="4536504" cy="3456384"/>
          </a:xfrm>
          <a:prstGeom prst="rect">
            <a:avLst/>
          </a:prstGeom>
        </p:spPr>
        <p:txBody>
          <a:bodyPr vert="horz">
            <a:normAutofit lnSpcReduction="10000"/>
          </a:bodyPr>
          <a:lstStyle/>
          <a:p>
            <a:pPr marL="548640" indent="-411480" algn="ctr">
              <a:spcBef>
                <a:spcPct val="20000"/>
              </a:spcBef>
              <a:buClr>
                <a:schemeClr val="tx1">
                  <a:shade val="95000"/>
                </a:schemeClr>
              </a:buClr>
              <a:buSzPct val="65000"/>
            </a:pPr>
            <a:r>
              <a:rPr lang="ru-RU" sz="2800" b="1" dirty="0"/>
              <a:t>     </a:t>
            </a:r>
            <a:r>
              <a:rPr lang="ru-RU" sz="2800" dirty="0"/>
              <a:t>В нашей семье хранится портрет  воина. Воин, изображённый на портрете  –  Виноградов Александр Александрович, погибший на войне брат моей бабушки.</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p:cNvSpPr txBox="1">
            <a:spLocks/>
          </p:cNvSpPr>
          <p:nvPr/>
        </p:nvSpPr>
        <p:spPr>
          <a:xfrm>
            <a:off x="4283968" y="1556792"/>
            <a:ext cx="4536504" cy="3456384"/>
          </a:xfrm>
          <a:prstGeom prst="rect">
            <a:avLst/>
          </a:prstGeom>
        </p:spPr>
        <p:txBody>
          <a:bodyPr vert="horz">
            <a:normAutofit fontScale="92500" lnSpcReduction="10000"/>
          </a:bodyPr>
          <a:lstStyle/>
          <a:p>
            <a:pPr marL="548640" indent="-411480" algn="ctr">
              <a:spcBef>
                <a:spcPct val="20000"/>
              </a:spcBef>
              <a:buClr>
                <a:schemeClr val="tx1">
                  <a:shade val="95000"/>
                </a:schemeClr>
              </a:buClr>
              <a:buSzPct val="65000"/>
            </a:pPr>
            <a:r>
              <a:rPr lang="ru-RU" sz="2800" b="1" dirty="0"/>
              <a:t>     </a:t>
            </a:r>
            <a:r>
              <a:rPr lang="ru-RU" sz="2800" dirty="0"/>
              <a:t>Родился Александр Виноградов  6 декабря 1919года в простой многодетной семье. Он был старшим из детей и с детства помогал родителям заботится о своих двух братьях и четырех сёстрах.</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62" name="Picture 2" descr="C:\Users\виктор\Pictures\мои\Александр Виноградов\6.JPG"/>
          <p:cNvPicPr>
            <a:picLocks noGrp="1" noChangeAspect="1" noChangeArrowheads="1"/>
          </p:cNvPicPr>
          <p:nvPr>
            <p:ph idx="1"/>
          </p:nvPr>
        </p:nvPicPr>
        <p:blipFill>
          <a:blip r:embed="rId2" cstate="print"/>
          <a:srcRect/>
          <a:stretch>
            <a:fillRect/>
          </a:stretch>
        </p:blipFill>
        <p:spPr bwMode="auto">
          <a:xfrm>
            <a:off x="539552" y="764704"/>
            <a:ext cx="3816424" cy="532448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20072" y="908720"/>
            <a:ext cx="3456384" cy="4709160"/>
          </a:xfrm>
        </p:spPr>
        <p:txBody>
          <a:bodyPr>
            <a:normAutofit lnSpcReduction="10000"/>
          </a:bodyPr>
          <a:lstStyle/>
          <a:p>
            <a:pPr algn="ctr">
              <a:buNone/>
            </a:pPr>
            <a:r>
              <a:rPr lang="ru-RU" dirty="0"/>
              <a:t>    Александр Александрович Виноградов мог быть учителем. До войны он закончил историческое отделение Новгородского педагогического института. </a:t>
            </a:r>
          </a:p>
        </p:txBody>
      </p:sp>
      <p:pic>
        <p:nvPicPr>
          <p:cNvPr id="16386" name="Picture 2" descr="C:\Users\виктор\Pictures\мои\Александр Виноградов\9.JPG"/>
          <p:cNvPicPr>
            <a:picLocks noChangeAspect="1" noChangeArrowheads="1"/>
          </p:cNvPicPr>
          <p:nvPr/>
        </p:nvPicPr>
        <p:blipFill>
          <a:blip r:embed="rId2" cstate="print"/>
          <a:srcRect/>
          <a:stretch>
            <a:fillRect/>
          </a:stretch>
        </p:blipFill>
        <p:spPr bwMode="auto">
          <a:xfrm>
            <a:off x="827584" y="476672"/>
            <a:ext cx="4176464" cy="57803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292080" y="1052736"/>
            <a:ext cx="3456384" cy="4458147"/>
          </a:xfrm>
        </p:spPr>
        <p:txBody>
          <a:bodyPr>
            <a:normAutofit/>
          </a:bodyPr>
          <a:lstStyle/>
          <a:p>
            <a:pPr algn="ctr"/>
            <a:r>
              <a:rPr lang="ru-RU" sz="2400" dirty="0"/>
              <a:t>Война распорядилась по-своему. Он был направлен в школу Красноармейского состава </a:t>
            </a:r>
            <a:r>
              <a:rPr lang="ru-RU" sz="2400" dirty="0" err="1"/>
              <a:t>бронепоездных</a:t>
            </a:r>
            <a:r>
              <a:rPr lang="ru-RU" sz="2400" dirty="0"/>
              <a:t> частей в г. Долматово, Челябинской области, а затем в звании лейтенанта артиллерии направлен на фронт.</a:t>
            </a:r>
          </a:p>
        </p:txBody>
      </p:sp>
      <p:pic>
        <p:nvPicPr>
          <p:cNvPr id="17410" name="Picture 2" descr="C:\Users\виктор\Pictures\мои\Александр Виноградов\12.JPG"/>
          <p:cNvPicPr>
            <a:picLocks noChangeAspect="1" noChangeArrowheads="1"/>
          </p:cNvPicPr>
          <p:nvPr/>
        </p:nvPicPr>
        <p:blipFill>
          <a:blip r:embed="rId2" cstate="print"/>
          <a:srcRect/>
          <a:stretch>
            <a:fillRect/>
          </a:stretch>
        </p:blipFill>
        <p:spPr bwMode="auto">
          <a:xfrm>
            <a:off x="539552" y="476672"/>
            <a:ext cx="4320480" cy="55645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292080" y="1052736"/>
            <a:ext cx="3456384" cy="4458147"/>
          </a:xfrm>
        </p:spPr>
        <p:txBody>
          <a:bodyPr>
            <a:normAutofit/>
          </a:bodyPr>
          <a:lstStyle/>
          <a:p>
            <a:pPr algn="ctr"/>
            <a:r>
              <a:rPr lang="ru-RU" sz="2400" dirty="0"/>
              <a:t>Александр Александрович был назначен командиром батареи 1814 самоходного артиллерийского полка  3-го Гвардейского Кавалерийского корпуса 2-го Белорусского фронта.  </a:t>
            </a:r>
          </a:p>
        </p:txBody>
      </p:sp>
      <p:pic>
        <p:nvPicPr>
          <p:cNvPr id="18434" name="Picture 2" descr="C:\Users\виктор\Pictures\мои\Александр Виноградов\36.tif"/>
          <p:cNvPicPr>
            <a:picLocks noChangeAspect="1" noChangeArrowheads="1"/>
          </p:cNvPicPr>
          <p:nvPr/>
        </p:nvPicPr>
        <p:blipFill>
          <a:blip r:embed="rId2" cstate="print"/>
          <a:srcRect/>
          <a:stretch>
            <a:fillRect/>
          </a:stretch>
        </p:blipFill>
        <p:spPr bwMode="auto">
          <a:xfrm>
            <a:off x="467544" y="332656"/>
            <a:ext cx="4536504" cy="60796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23528" y="5517232"/>
            <a:ext cx="8424936" cy="1080120"/>
          </a:xfrm>
        </p:spPr>
        <p:txBody>
          <a:bodyPr>
            <a:normAutofit/>
          </a:bodyPr>
          <a:lstStyle/>
          <a:p>
            <a:pPr algn="ctr"/>
            <a:r>
              <a:rPr lang="ru-RU" sz="2400" dirty="0"/>
              <a:t>Лейтенант Виноградов командовал батареей, состоявшей из четырёх самоходных артиллерийских установок </a:t>
            </a:r>
            <a:r>
              <a:rPr lang="ru-RU" sz="2400" b="1" dirty="0"/>
              <a:t>СУ-76М</a:t>
            </a:r>
            <a:r>
              <a:rPr lang="ru-RU" sz="2400" dirty="0"/>
              <a:t> </a:t>
            </a:r>
          </a:p>
        </p:txBody>
      </p:sp>
      <p:pic>
        <p:nvPicPr>
          <p:cNvPr id="19458" name="Picture 2" descr="C:\Users\виктор\Pictures\мои\Александр Виноградов\52.jpg"/>
          <p:cNvPicPr>
            <a:picLocks noChangeAspect="1" noChangeArrowheads="1"/>
          </p:cNvPicPr>
          <p:nvPr/>
        </p:nvPicPr>
        <p:blipFill>
          <a:blip r:embed="rId2" cstate="print"/>
          <a:srcRect/>
          <a:stretch>
            <a:fillRect/>
          </a:stretch>
        </p:blipFill>
        <p:spPr bwMode="auto">
          <a:xfrm>
            <a:off x="395536" y="332656"/>
            <a:ext cx="8064896" cy="51223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23528" y="4005064"/>
            <a:ext cx="8424936" cy="2592288"/>
          </a:xfrm>
        </p:spPr>
        <p:txBody>
          <a:bodyPr>
            <a:normAutofit fontScale="92500"/>
          </a:bodyPr>
          <a:lstStyle/>
          <a:p>
            <a:pPr algn="ctr"/>
            <a:r>
              <a:rPr lang="ru-RU" sz="2400" dirty="0"/>
              <a:t>Батарея Александра Виноградова отличилась в боях за деревню </a:t>
            </a:r>
            <a:r>
              <a:rPr lang="ru-RU" sz="2400" dirty="0" err="1"/>
              <a:t>Арефьино</a:t>
            </a:r>
            <a:r>
              <a:rPr lang="ru-RU" sz="2400" dirty="0"/>
              <a:t>. В этом бою лейтенант Виноградов показал образец управления батареей самоходных пушек,  личным примером увлекая подчинённых на подвиги, обеспечил успешное выполнение задач, поставленных перед батареей, нанеся при этом чувствительные потери врагу. Батарея уничтожила 5 зенитных орудий, 3 средних танка и один тяжёлый танк «Тигр».</a:t>
            </a:r>
          </a:p>
        </p:txBody>
      </p:sp>
      <p:pic>
        <p:nvPicPr>
          <p:cNvPr id="20483" name="Picture 3" descr="C:\Users\виктор\Pictures\мои\Александр Виноградов\51.jpg"/>
          <p:cNvPicPr>
            <a:picLocks noChangeAspect="1" noChangeArrowheads="1"/>
          </p:cNvPicPr>
          <p:nvPr/>
        </p:nvPicPr>
        <p:blipFill>
          <a:blip r:embed="rId2" cstate="print"/>
          <a:srcRect/>
          <a:stretch>
            <a:fillRect/>
          </a:stretch>
        </p:blipFill>
        <p:spPr bwMode="auto">
          <a:xfrm>
            <a:off x="827584" y="476672"/>
            <a:ext cx="7571975" cy="3456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148064" y="476672"/>
            <a:ext cx="3744416" cy="5832648"/>
          </a:xfrm>
        </p:spPr>
        <p:txBody>
          <a:bodyPr>
            <a:normAutofit/>
          </a:bodyPr>
          <a:lstStyle/>
          <a:p>
            <a:pPr algn="ctr"/>
            <a:r>
              <a:rPr lang="ru-RU" sz="2400" dirty="0"/>
              <a:t>4 ноября 1943года за проявленную личную храбрость, умелое управление подразделением,   </a:t>
            </a:r>
          </a:p>
          <a:p>
            <a:pPr algn="ctr"/>
            <a:r>
              <a:rPr lang="ru-RU" sz="2400" dirty="0"/>
              <a:t>в результате чего были нанесены потери противнику и обеспеченно выполнение задачи поддерживаемыми подразделениями, лейтенант Виноградов Александр Александрович  награждён орденом «Красная Звезда»  </a:t>
            </a:r>
          </a:p>
        </p:txBody>
      </p:sp>
      <p:pic>
        <p:nvPicPr>
          <p:cNvPr id="21506" name="Picture 2" descr="C:\Users\виктор\Desktop\Орден красной звезды-500x50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32656"/>
            <a:ext cx="5373216" cy="53732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331</TotalTime>
  <Words>434</Words>
  <Application>Microsoft Office PowerPoint</Application>
  <PresentationFormat>Экран (4:3)</PresentationFormat>
  <Paragraphs>31</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Портрет ветерана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Виноградов александр александрович</dc:title>
  <dc:creator>виктор</dc:creator>
  <cp:lastModifiedBy>виктор</cp:lastModifiedBy>
  <cp:revision>35</cp:revision>
  <dcterms:created xsi:type="dcterms:W3CDTF">2017-02-14T10:38:51Z</dcterms:created>
  <dcterms:modified xsi:type="dcterms:W3CDTF">2020-03-11T14:33:57Z</dcterms:modified>
</cp:coreProperties>
</file>